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74" r:id="rId2"/>
    <p:sldId id="337" r:id="rId3"/>
    <p:sldId id="259" r:id="rId4"/>
    <p:sldId id="340" r:id="rId5"/>
    <p:sldId id="358" r:id="rId6"/>
    <p:sldId id="359" r:id="rId7"/>
    <p:sldId id="360" r:id="rId8"/>
    <p:sldId id="323" r:id="rId9"/>
    <p:sldId id="339" r:id="rId10"/>
    <p:sldId id="262" r:id="rId11"/>
    <p:sldId id="338" r:id="rId12"/>
    <p:sldId id="328" r:id="rId13"/>
    <p:sldId id="285" r:id="rId14"/>
    <p:sldId id="266" r:id="rId15"/>
    <p:sldId id="352" r:id="rId16"/>
    <p:sldId id="268" r:id="rId17"/>
    <p:sldId id="269" r:id="rId18"/>
    <p:sldId id="276" r:id="rId19"/>
    <p:sldId id="357" r:id="rId20"/>
    <p:sldId id="356" r:id="rId21"/>
    <p:sldId id="355" r:id="rId22"/>
    <p:sldId id="279" r:id="rId23"/>
    <p:sldId id="278" r:id="rId24"/>
    <p:sldId id="280" r:id="rId25"/>
    <p:sldId id="298" r:id="rId26"/>
    <p:sldId id="270" r:id="rId27"/>
    <p:sldId id="292" r:id="rId28"/>
    <p:sldId id="354" r:id="rId29"/>
    <p:sldId id="334" r:id="rId30"/>
    <p:sldId id="353" r:id="rId31"/>
    <p:sldId id="288" r:id="rId32"/>
    <p:sldId id="290" r:id="rId33"/>
    <p:sldId id="291" r:id="rId34"/>
    <p:sldId id="293" r:id="rId35"/>
    <p:sldId id="286" r:id="rId36"/>
    <p:sldId id="295" r:id="rId37"/>
    <p:sldId id="351" r:id="rId38"/>
    <p:sldId id="350" r:id="rId39"/>
    <p:sldId id="341" r:id="rId40"/>
    <p:sldId id="277" r:id="rId41"/>
    <p:sldId id="349" r:id="rId42"/>
    <p:sldId id="348" r:id="rId43"/>
    <p:sldId id="297" r:id="rId44"/>
    <p:sldId id="335" r:id="rId45"/>
    <p:sldId id="336" r:id="rId46"/>
    <p:sldId id="306" r:id="rId47"/>
    <p:sldId id="296" r:id="rId48"/>
    <p:sldId id="263" r:id="rId49"/>
    <p:sldId id="329" r:id="rId50"/>
    <p:sldId id="330" r:id="rId51"/>
    <p:sldId id="331" r:id="rId52"/>
    <p:sldId id="332" r:id="rId53"/>
    <p:sldId id="333" r:id="rId54"/>
    <p:sldId id="308" r:id="rId55"/>
    <p:sldId id="322" r:id="rId56"/>
    <p:sldId id="287" r:id="rId57"/>
    <p:sldId id="321" r:id="rId58"/>
    <p:sldId id="282" r:id="rId59"/>
    <p:sldId id="271" r:id="rId60"/>
    <p:sldId id="294" r:id="rId61"/>
    <p:sldId id="257" r:id="rId62"/>
    <p:sldId id="284" r:id="rId63"/>
    <p:sldId id="281" r:id="rId64"/>
    <p:sldId id="273"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42" r:id="rId78"/>
    <p:sldId id="343" r:id="rId79"/>
    <p:sldId id="344" r:id="rId80"/>
    <p:sldId id="345" r:id="rId81"/>
    <p:sldId id="346" r:id="rId82"/>
    <p:sldId id="347" r:id="rId8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p:scale>
          <a:sx n="75" d="100"/>
          <a:sy n="75" d="100"/>
        </p:scale>
        <p:origin x="492" y="6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______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______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___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______7.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分類 1</cx:pt>
          <cx:pt idx="1">分類 1</cx:pt>
          <cx:pt idx="2">分類 1</cx:pt>
          <cx:pt idx="3">分類 1</cx:pt>
          <cx:pt idx="4">分類 1</cx:pt>
        </cx:lvl>
      </cx:strDim>
      <cx:numDim type="val">
        <cx:f>Sheet1!$B$2:$B$6</cx:f>
        <cx:lvl ptCount="5" formatCode="G/標準">
          <cx:pt idx="0">66.700000000000003</cx:pt>
          <cx:pt idx="1">91.700000000000003</cx:pt>
          <cx:pt idx="2">83.299999999999997</cx:pt>
          <cx:pt idx="3">87.5</cx:pt>
          <cx:pt idx="4">95.799999999999997</cx:pt>
        </cx:lvl>
      </cx:numDim>
    </cx:data>
    <cx:data id="1">
      <cx:strDim type="cat">
        <cx:f>Sheet1!$A$2:$A$6</cx:f>
        <cx:lvl ptCount="5">
          <cx:pt idx="0">分類 1</cx:pt>
          <cx:pt idx="1">分類 1</cx:pt>
          <cx:pt idx="2">分類 1</cx:pt>
          <cx:pt idx="3">分類 1</cx:pt>
          <cx:pt idx="4">分類 1</cx:pt>
        </cx:lvl>
      </cx:strDim>
      <cx:numDim type="val">
        <cx:f>Sheet1!$C$2:$C$6</cx:f>
        <cx:lvl ptCount="5" formatCode="G/標準">
          <cx:pt idx="0">100</cx:pt>
          <cx:pt idx="1">83.299999999999997</cx:pt>
          <cx:pt idx="2">100</cx:pt>
          <cx:pt idx="3">100</cx:pt>
          <cx:pt idx="4">100</cx:pt>
        </cx:lvl>
      </cx:numDim>
    </cx:data>
  </cx:chartData>
  <cx:chart>
    <cx:title pos="t" align="ctr" overlay="0"/>
    <cx:plotArea>
      <cx:plotAreaRegion>
        <cx:series layoutId="boxWhisker" uniqueId="{5A7F2994-495A-429A-AB2D-785D359161FA}" formatIdx="0">
          <cx:tx>
            <cx:txData>
              <cx:f>Sheet1!$B$1</cx:f>
              <cx:v>系列1</cx:v>
            </cx:txData>
          </cx:tx>
          <cx:dataId val="0"/>
          <cx:layoutPr>
            <cx:visibility meanLine="0" meanMarker="1" nonoutliers="0" outliers="1"/>
            <cx:statistics quartileMethod="exclusive"/>
          </cx:layoutPr>
        </cx:series>
        <cx:series layoutId="boxWhisker" uniqueId="{1CF1F5F2-4C65-4A67-9951-BD1E3E6B0961}" formatIdx="1">
          <cx:tx>
            <cx:txData>
              <cx:f>Sheet1!$C$1</cx:f>
              <cx:v>系列2</cx:v>
            </cx:txData>
          </cx:tx>
          <cx:dataId val="1"/>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34792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hart" Target="../charts/chart6.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chart" Target="../charts/chart8.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7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7" y="3207963"/>
            <a:ext cx="3028479" cy="400110"/>
          </a:xfrm>
          <a:prstGeom prst="rect">
            <a:avLst/>
          </a:prstGeom>
          <a:noFill/>
        </p:spPr>
        <p:txBody>
          <a:bodyPr wrap="square" rtlCol="0">
            <a:spAutoFit/>
          </a:bodyPr>
          <a:lstStyle/>
          <a:p>
            <a:pPr algn="ctr"/>
            <a:r>
              <a:rPr kumimoji="1" lang="en-US" altLang="ja-JP" sz="2000" dirty="0" smtClean="0">
                <a:latin typeface="メイリオ" panose="020B0604030504040204" pitchFamily="50" charset="-128"/>
                <a:ea typeface="メイリオ" panose="020B0604030504040204" pitchFamily="50" charset="-128"/>
              </a:rPr>
              <a:t>&lt;</a:t>
            </a:r>
            <a:r>
              <a:rPr kumimoji="1" lang="en-US" altLang="ja-JP" sz="2000" b="1" dirty="0" err="1" smtClean="0">
                <a:latin typeface="メイリオ" panose="020B0604030504040204" pitchFamily="50" charset="-128"/>
                <a:ea typeface="メイリオ" panose="020B0604030504040204" pitchFamily="50" charset="-128"/>
              </a:rPr>
              <a:t>CalcPrice</a:t>
            </a:r>
            <a:r>
              <a:rPr lang="ja-JP" altLang="en-US" sz="2000" dirty="0" smtClean="0">
                <a:latin typeface="メイリオ" panose="020B0604030504040204" pitchFamily="50" charset="-128"/>
                <a:ea typeface="メイリオ" panose="020B0604030504040204" pitchFamily="50" charset="-128"/>
              </a:rPr>
              <a:t>クラス</a:t>
            </a:r>
            <a:r>
              <a:rPr lang="en-US" altLang="ja-JP" sz="2000" dirty="0">
                <a:latin typeface="メイリオ" panose="020B0604030504040204" pitchFamily="50" charset="-128"/>
                <a:ea typeface="メイリオ" panose="020B0604030504040204" pitchFamily="50" charset="-128"/>
              </a:rPr>
              <a:t>&gt;</a:t>
            </a:r>
            <a:endParaRPr kumimoji="1" lang="ja-JP" altLang="en-US" sz="20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17112" y="3207963"/>
            <a:ext cx="3257172" cy="400110"/>
          </a:xfrm>
          <a:prstGeom prst="rect">
            <a:avLst/>
          </a:prstGeom>
          <a:noFill/>
        </p:spPr>
        <p:txBody>
          <a:bodyPr wrap="square" rtlCol="0">
            <a:spAutoFit/>
          </a:bodyPr>
          <a:lstStyle/>
          <a:p>
            <a:pPr algn="ctr"/>
            <a:r>
              <a:rPr kumimoji="1" lang="en-US" altLang="ja-JP" sz="2000" dirty="0" smtClean="0">
                <a:latin typeface="メイリオ" panose="020B0604030504040204" pitchFamily="50" charset="-128"/>
                <a:ea typeface="メイリオ" panose="020B0604030504040204" pitchFamily="50" charset="-128"/>
              </a:rPr>
              <a:t>&lt;</a:t>
            </a:r>
            <a:r>
              <a:rPr kumimoji="1" lang="en-US" altLang="ja-JP" sz="2000" b="1" dirty="0" err="1" smtClean="0">
                <a:latin typeface="メイリオ" panose="020B0604030504040204" pitchFamily="50" charset="-128"/>
                <a:ea typeface="メイリオ" panose="020B0604030504040204" pitchFamily="50" charset="-128"/>
              </a:rPr>
              <a:t>CalcPriceTest</a:t>
            </a:r>
            <a:r>
              <a:rPr lang="ja-JP" altLang="en-US" sz="2000" dirty="0" smtClean="0">
                <a:latin typeface="メイリオ" panose="020B0604030504040204" pitchFamily="50" charset="-128"/>
                <a:ea typeface="メイリオ" panose="020B0604030504040204" pitchFamily="50" charset="-128"/>
              </a:rPr>
              <a:t>クラス</a:t>
            </a:r>
            <a:r>
              <a:rPr lang="en-US" altLang="ja-JP" sz="2000" dirty="0">
                <a:latin typeface="メイリオ" panose="020B0604030504040204" pitchFamily="50" charset="-128"/>
                <a:ea typeface="メイリオ" panose="020B0604030504040204" pitchFamily="50" charset="-128"/>
              </a:rPr>
              <a:t>&gt;</a:t>
            </a:r>
            <a:endParaRPr kumimoji="1" lang="ja-JP" altLang="en-US" sz="20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5240341" y="452137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385483" y="440465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401829" y="452137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546971" y="440465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8" name="グラフ 17"/>
              <p:cNvGraphicFramePr/>
              <p:nvPr>
                <p:extLst>
                  <p:ext uri="{D42A27DB-BD31-4B8C-83A1-F6EECF244321}">
                    <p14:modId xmlns:p14="http://schemas.microsoft.com/office/powerpoint/2010/main" val="1236425859"/>
                  </p:ext>
                </p:extLst>
              </p:nvPr>
            </p:nvGraphicFramePr>
            <p:xfrm>
              <a:off x="883407" y="1304379"/>
              <a:ext cx="5060876" cy="3457901"/>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8" name="グラフ 17"/>
              <p:cNvPicPr>
                <a:picLocks noGrp="1" noRot="1" noChangeAspect="1" noMove="1" noResize="1" noEditPoints="1" noAdjustHandles="1" noChangeArrowheads="1" noChangeShapeType="1"/>
              </p:cNvPicPr>
              <p:nvPr/>
            </p:nvPicPr>
            <p:blipFill>
              <a:blip r:embed="rId4"/>
              <a:stretch>
                <a:fillRect/>
              </a:stretch>
            </p:blipFill>
            <p:spPr>
              <a:xfrm>
                <a:off x="883407" y="1304379"/>
                <a:ext cx="5060876" cy="3457901"/>
              </a:xfrm>
              <a:prstGeom prst="rect">
                <a:avLst/>
              </a:prstGeom>
            </p:spPr>
          </p:pic>
        </mc:Fallback>
      </mc:AlternateContent>
      <mc:AlternateContent xmlns:mc="http://schemas.openxmlformats.org/markup-compatibility/2006" xmlns:cx="http://schemas.microsoft.com/office/drawing/2014/chartex">
        <mc:Choice Requires="cx">
          <p:graphicFrame>
            <p:nvGraphicFramePr>
              <p:cNvPr id="21" name="グラフ 20"/>
              <p:cNvGraphicFramePr/>
              <p:nvPr>
                <p:extLst>
                  <p:ext uri="{D42A27DB-BD31-4B8C-83A1-F6EECF244321}">
                    <p14:modId xmlns:p14="http://schemas.microsoft.com/office/powerpoint/2010/main" val="226833136"/>
                  </p:ext>
                </p:extLst>
              </p:nvPr>
            </p:nvGraphicFramePr>
            <p:xfrm>
              <a:off x="6069330" y="1457317"/>
              <a:ext cx="5329949" cy="2945839"/>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21" name="グラフ 20"/>
              <p:cNvPicPr>
                <a:picLocks noGrp="1" noRot="1" noChangeAspect="1" noMove="1" noResize="1" noEditPoints="1" noAdjustHandles="1" noChangeArrowheads="1" noChangeShapeType="1"/>
              </p:cNvPicPr>
              <p:nvPr/>
            </p:nvPicPr>
            <p:blipFill>
              <a:blip r:embed="rId6"/>
              <a:stretch>
                <a:fillRect/>
              </a:stretch>
            </p:blipFill>
            <p:spPr>
              <a:xfrm>
                <a:off x="6069330" y="1457317"/>
                <a:ext cx="5329949" cy="2945839"/>
              </a:xfrm>
              <a:prstGeom prst="rect">
                <a:avLst/>
              </a:prstGeom>
            </p:spPr>
          </p:pic>
        </mc:Fallback>
      </mc:AlternateContent>
    </p:spTree>
    <p:extLst>
      <p:ext uri="{BB962C8B-B14F-4D97-AF65-F5344CB8AC3E}">
        <p14:creationId xmlns:p14="http://schemas.microsoft.com/office/powerpoint/2010/main" val="3867030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242514" y="1679692"/>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a:t>テストスメルを検出し、品質の高いテストコードを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5918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3305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5216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2065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5918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1713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2448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87985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87633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5378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4614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4165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3094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87249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5101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49673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19298</TotalTime>
  <Words>16283</Words>
  <Application>Microsoft Office PowerPoint</Application>
  <PresentationFormat>ワイド画面</PresentationFormat>
  <Paragraphs>1920</Paragraphs>
  <Slides>82</Slides>
  <Notes>70</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82</vt:i4>
      </vt:variant>
    </vt:vector>
  </HeadingPairs>
  <TitlesOfParts>
    <vt:vector size="95"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自動生成ツールにおける課題</vt:lpstr>
      <vt:lpstr>提案ツール: SuiteRec</vt:lpstr>
      <vt:lpstr>提案ツール: SuiteRec</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562</cp:revision>
  <dcterms:created xsi:type="dcterms:W3CDTF">2020-01-21T13:07:49Z</dcterms:created>
  <dcterms:modified xsi:type="dcterms:W3CDTF">2020-02-06T04:18:24Z</dcterms:modified>
</cp:coreProperties>
</file>